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76" r:id="rId4"/>
    <p:sldId id="277" r:id="rId5"/>
    <p:sldId id="262" r:id="rId6"/>
    <p:sldId id="269" r:id="rId7"/>
    <p:sldId id="267" r:id="rId8"/>
    <p:sldId id="281" r:id="rId9"/>
    <p:sldId id="282" r:id="rId10"/>
    <p:sldId id="280" r:id="rId11"/>
    <p:sldId id="265" r:id="rId12"/>
    <p:sldId id="264" r:id="rId13"/>
    <p:sldId id="263" r:id="rId14"/>
    <p:sldId id="270" r:id="rId15"/>
    <p:sldId id="271" r:id="rId16"/>
    <p:sldId id="283" r:id="rId17"/>
    <p:sldId id="285" r:id="rId18"/>
    <p:sldId id="286" r:id="rId19"/>
    <p:sldId id="28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57" autoAdjust="0"/>
  </p:normalViewPr>
  <p:slideViewPr>
    <p:cSldViewPr snapToGrid="0">
      <p:cViewPr varScale="1">
        <p:scale>
          <a:sx n="90" d="100"/>
          <a:sy n="90" d="100"/>
        </p:scale>
        <p:origin x="8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1AE1-EE81-441C-9C55-08E83CF86C5B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3AD2C-CCD5-4D51-AA06-8AA5DD868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6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9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8B00-0972-921B-FC5B-105F713A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1F32A-AAF5-7666-F6A5-CF109A41C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764AD-0B0B-52B2-0D60-D536352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9E9F-8608-780B-AAA4-BBB156B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F1A4-BC19-2D8B-4BFF-E7DF501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71346-77D6-D504-D543-1DCDC66E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305AB-E792-73D1-F470-03ED0265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3672C-FA60-B83E-E0D6-588EA259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2B304-6108-F3B6-1549-C442B1E4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8C61C-2076-B8D8-D20C-CED162D1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96B5B-8E0B-BBED-91E1-C1A75262A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AA556B-050A-63D3-CD11-1060EFCE1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A991-2D2A-B7E6-FCB8-384192C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537B2-4A17-A578-C4F0-AF789A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3CF4B-C13F-CA36-514D-52E0EC51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8FDC-50D5-ED49-D1BF-8245FB83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FFA0F-844D-6342-966A-F240D48A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49C53-A0A2-663F-6D67-C6815ABC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0125-D05B-DB54-CD18-9213D05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3D9F2-EA98-D275-A3C3-87FD8ECE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AE67-6DE1-305E-6A58-BDCC92B5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AA0BE-DC87-5442-9051-E10FFC84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545B9-7FA3-0249-6B67-CE4D03E4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A4E6-1FCE-728A-1DF6-3EF2AF83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F183-3F4A-5B56-7E29-471E9029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8AB4E-BE88-566B-8A12-92602F8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B4697-4884-30C6-A055-ABB8CCCD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3366-9427-9EC0-487E-C9DA6D65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70365-1CD3-832A-C5CB-330A525D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5B7F9-CC39-A382-D1D2-DD1B2F6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CEE9A-225F-E19F-987D-843250C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8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D8FA-283F-5133-FE7F-17D18EE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E215-A946-6813-DCB4-8A714CB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4DE57-5675-7447-93B5-853AC4E02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85967-2188-06A9-EF43-A45ADDF33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1394F5-7001-AEC5-558B-C24DF9FD3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04E9-F972-528F-48D7-FB7B7631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563A9-7B36-B6B1-490D-0ECACC37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771EB-5D13-9308-0B34-B5F5CFD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F1CA-2A70-F502-7F68-E8F282C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A2D422-6292-89C4-D644-CD598DF7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4B873-5825-4D5C-8682-EBEBB985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A474B-DFB3-0EFF-C2FE-9C80132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EBFD0-721F-BCE6-1AAC-92FAE67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59216-A626-E896-5AFF-7C01A24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E326-B19A-2802-E509-D25F330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4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FA5D-9180-1D15-05A1-75DAC447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2F8A7-9B9C-7EC3-225F-55FEC190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12E33-4715-431E-7D6F-07B97252C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17B66-34A4-D1A9-A57E-E65F3A1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EDF8-B5CC-8C1A-1428-1E5BC03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75BEF-5AB7-2E3B-F66F-14C8CB1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15A8-DE7A-32DC-D923-A0C0EF1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DA0EBA-2B32-29FA-10E9-C93943993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D7A55-FEE6-C534-56D0-1408F6D3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CE36E-47F1-27D1-D5B1-257504EF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B0ACE-02ED-3D40-8DA9-6D95D23C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45F76-8B2F-3A1D-9D74-902EA8F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7D72-B01B-CF50-2BFD-129DE18E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F3758-0150-852F-DCF6-8F8DDF87E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F57B-6D7F-1F62-F554-B9DADC4C5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41C9-8537-435D-8D05-D269E4409129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11C1-4602-DF8C-35F8-DC8D666C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49F36-C8C0-686E-1D63-98EA9B0D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9177" y="298580"/>
            <a:ext cx="4835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lbaum Display SemiBold" panose="02070703090703020303" pitchFamily="18" charset="0"/>
                <a:ea typeface="ADLaM Display" panose="020F0502020204030204" pitchFamily="2" charset="0"/>
                <a:cs typeface="Aharoni" panose="02010803020104030203" pitchFamily="2" charset="-79"/>
              </a:rPr>
              <a:t>Colony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Walbaum Display SemiBold" panose="02070703090703020303" pitchFamily="18" charset="0"/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8745630" y="54148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9165869" y="5352011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2019180006 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16768" y="174513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학년도 게임공학부 졸업작품 기획서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137CA-4C11-A88B-6145-348CE36CB1BB}"/>
              </a:ext>
            </a:extLst>
          </p:cNvPr>
          <p:cNvSpPr/>
          <p:nvPr/>
        </p:nvSpPr>
        <p:spPr>
          <a:xfrm>
            <a:off x="8745630" y="58819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F521-54BD-265A-06F8-EC6FE73CC4B9}"/>
              </a:ext>
            </a:extLst>
          </p:cNvPr>
          <p:cNvSpPr txBox="1"/>
          <p:nvPr/>
        </p:nvSpPr>
        <p:spPr>
          <a:xfrm>
            <a:off x="9165869" y="5809757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2021184038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4D3F3-D05C-1C2D-2275-6BB270DA565F}"/>
              </a:ext>
            </a:extLst>
          </p:cNvPr>
          <p:cNvSpPr/>
          <p:nvPr/>
        </p:nvSpPr>
        <p:spPr>
          <a:xfrm>
            <a:off x="8745630" y="461580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A0106-8000-9B8B-CEDC-87BD50B332F8}"/>
              </a:ext>
            </a:extLst>
          </p:cNvPr>
          <p:cNvSpPr txBox="1"/>
          <p:nvPr/>
        </p:nvSpPr>
        <p:spPr>
          <a:xfrm>
            <a:off x="9092864" y="4542362"/>
            <a:ext cx="265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송인희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45644" y="1136632"/>
            <a:ext cx="3150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 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CF28-57D0-870B-E78A-882EB3069F62}"/>
              </a:ext>
            </a:extLst>
          </p:cNvPr>
          <p:cNvSpPr txBox="1"/>
          <p:nvPr/>
        </p:nvSpPr>
        <p:spPr>
          <a:xfrm>
            <a:off x="345644" y="4951928"/>
            <a:ext cx="473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180cm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총으로 공격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뛰기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쏘기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IDlE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C25BA-1E62-F0B0-A9A5-C10FE8C2A8E4}"/>
              </a:ext>
            </a:extLst>
          </p:cNvPr>
          <p:cNvSpPr txBox="1"/>
          <p:nvPr/>
        </p:nvSpPr>
        <p:spPr>
          <a:xfrm>
            <a:off x="6021901" y="1171455"/>
            <a:ext cx="2845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몬스터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24E2F-2A47-C259-EA7B-DC1649091969}"/>
              </a:ext>
            </a:extLst>
          </p:cNvPr>
          <p:cNvSpPr txBox="1"/>
          <p:nvPr/>
        </p:nvSpPr>
        <p:spPr>
          <a:xfrm>
            <a:off x="6931556" y="5107829"/>
            <a:ext cx="5110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150cm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근접공격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 데미지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14623-9C28-9FD7-3AD8-CC8C36E357A0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C3588-75B4-B70B-796A-4CF8BB1D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940896"/>
            <a:ext cx="2025854" cy="2520670"/>
          </a:xfrm>
          <a:prstGeom prst="rect">
            <a:avLst/>
          </a:prstGeom>
        </p:spPr>
      </p:pic>
      <p:pic>
        <p:nvPicPr>
          <p:cNvPr id="17" name="그림 16" descr="스케치, 그림, 만화 영화, 예술이(가) 표시된 사진&#10;&#10;자동 생성된 설명">
            <a:extLst>
              <a:ext uri="{FF2B5EF4-FFF2-40B4-BE49-F238E27FC236}">
                <a16:creationId xmlns:a16="http://schemas.microsoft.com/office/drawing/2014/main" id="{51E7F1C3-7650-DDE2-C5E1-5F9431C8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01" y="2093189"/>
            <a:ext cx="2535683" cy="2535683"/>
          </a:xfrm>
          <a:prstGeom prst="rect">
            <a:avLst/>
          </a:prstGeom>
        </p:spPr>
      </p:pic>
      <p:pic>
        <p:nvPicPr>
          <p:cNvPr id="20" name="그림 19" descr="만화 영화, 스케치, 용, 예술이(가) 표시된 사진&#10;&#10;자동 생성된 설명">
            <a:extLst>
              <a:ext uri="{FF2B5EF4-FFF2-40B4-BE49-F238E27FC236}">
                <a16:creationId xmlns:a16="http://schemas.microsoft.com/office/drawing/2014/main" id="{58A74819-F8A3-5C12-3E99-196879F6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33" y="1992711"/>
            <a:ext cx="2636161" cy="263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94A7E-D3C9-83E6-BBEC-57709B717CD6}"/>
              </a:ext>
            </a:extLst>
          </p:cNvPr>
          <p:cNvSpPr txBox="1"/>
          <p:nvPr/>
        </p:nvSpPr>
        <p:spPr>
          <a:xfrm>
            <a:off x="591007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일반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EE532-105F-E9D5-0808-FAE9C6742C26}"/>
              </a:ext>
            </a:extLst>
          </p:cNvPr>
          <p:cNvSpPr txBox="1"/>
          <p:nvPr/>
        </p:nvSpPr>
        <p:spPr>
          <a:xfrm>
            <a:off x="909948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361328-9A82-91DF-DE1B-75A54F4C50F4}"/>
              </a:ext>
            </a:extLst>
          </p:cNvPr>
          <p:cNvCxnSpPr/>
          <p:nvPr/>
        </p:nvCxnSpPr>
        <p:spPr>
          <a:xfrm>
            <a:off x="8846288" y="1940896"/>
            <a:ext cx="0" cy="26927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66029" y="1085959"/>
            <a:ext cx="2076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82675" y="40186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494266" y="4629678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100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C360D1-9C1E-1D49-CAFA-16A5323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" y="4004448"/>
            <a:ext cx="996120" cy="996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45A13-1879-7039-46F1-9A4EC96481CC}"/>
              </a:ext>
            </a:extLst>
          </p:cNvPr>
          <p:cNvSpPr txBox="1"/>
          <p:nvPr/>
        </p:nvSpPr>
        <p:spPr>
          <a:xfrm>
            <a:off x="1878084" y="2421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B0B1B-036E-E0C9-7B10-489273B8D4B5}"/>
              </a:ext>
            </a:extLst>
          </p:cNvPr>
          <p:cNvSpPr txBox="1"/>
          <p:nvPr/>
        </p:nvSpPr>
        <p:spPr>
          <a:xfrm>
            <a:off x="1786380" y="558562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DE1B60-EA31-13B6-9A82-6E88766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3" y="2433443"/>
            <a:ext cx="1073552" cy="10735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468F8D-19FC-FE6B-7E86-F310E933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9" y="5501787"/>
            <a:ext cx="1281551" cy="10533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1D2F51-733D-92E9-C8A1-F70ADBE56D3C}"/>
              </a:ext>
            </a:extLst>
          </p:cNvPr>
          <p:cNvSpPr txBox="1"/>
          <p:nvPr/>
        </p:nvSpPr>
        <p:spPr>
          <a:xfrm>
            <a:off x="2067183" y="3045302"/>
            <a:ext cx="739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40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40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E1986-4092-94E2-C22B-9035738EC013}"/>
              </a:ext>
            </a:extLst>
          </p:cNvPr>
          <p:cNvSpPr txBox="1"/>
          <p:nvPr/>
        </p:nvSpPr>
        <p:spPr>
          <a:xfrm>
            <a:off x="2542239" y="6219690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37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08FDEB-A590-1929-E812-67695D89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" y="2828276"/>
            <a:ext cx="1013637" cy="1013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57854" y="2857028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투시경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적을 보이게 해준다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694552" y="3441803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B03CA-4E5A-A0B3-2454-16DB0273F19A}"/>
              </a:ext>
            </a:extLst>
          </p:cNvPr>
          <p:cNvSpPr txBox="1"/>
          <p:nvPr/>
        </p:nvSpPr>
        <p:spPr>
          <a:xfrm>
            <a:off x="1762932" y="4887442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주사기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 동안 방사능으로 인한 체력 감소를 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막아줌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4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AD1A0D-03C7-4BDC-00D8-03185EA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0" y="4942679"/>
            <a:ext cx="897629" cy="89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BAED9-65C7-4140-7ED8-2BDFCE3A7F57}"/>
              </a:ext>
            </a:extLst>
          </p:cNvPr>
          <p:cNvSpPr txBox="1"/>
          <p:nvPr/>
        </p:nvSpPr>
        <p:spPr>
          <a:xfrm>
            <a:off x="2747181" y="5510595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7414E-13AF-1113-C66D-81BA78417E6E}"/>
              </a:ext>
            </a:extLst>
          </p:cNvPr>
          <p:cNvSpPr txBox="1"/>
          <p:nvPr/>
        </p:nvSpPr>
        <p:spPr>
          <a:xfrm>
            <a:off x="190064" y="1151350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3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8" y="2418654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4771" y="1133273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836426" y="241865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8A96D05-DA32-66D3-7AAB-F8B90D81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8" y="2260527"/>
            <a:ext cx="6202327" cy="38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82E9-4296-DD67-C31F-8626F9DDA7BB}"/>
              </a:ext>
            </a:extLst>
          </p:cNvPr>
          <p:cNvSpPr txBox="1"/>
          <p:nvPr/>
        </p:nvSpPr>
        <p:spPr>
          <a:xfrm>
            <a:off x="3200398" y="1340247"/>
            <a:ext cx="6900532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초단위로 카운트 하는 타이머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(1wave)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까지 카운트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5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칸이 모두 차면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(10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 종료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6CCB-DE26-67DA-5A2B-893B822F792D}"/>
              </a:ext>
            </a:extLst>
          </p:cNvPr>
          <p:cNvSpPr txBox="1"/>
          <p:nvPr/>
        </p:nvSpPr>
        <p:spPr>
          <a:xfrm>
            <a:off x="6687863" y="2443376"/>
            <a:ext cx="5114279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top view.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플레이어의 위치와 적의 위치를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을 빨간색 원으로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5315D-1CE8-A0CE-2694-FDE4FF9D086C}"/>
              </a:ext>
            </a:extLst>
          </p:cNvPr>
          <p:cNvSpPr txBox="1"/>
          <p:nvPr/>
        </p:nvSpPr>
        <p:spPr>
          <a:xfrm>
            <a:off x="434771" y="5954506"/>
            <a:ext cx="516742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③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 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hp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를 수로 표현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사용하고 있는 총의 종류와 남은 총알의 수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12F21-9FEB-6EEF-AC3C-D4E64890CA08}"/>
              </a:ext>
            </a:extLst>
          </p:cNvPr>
          <p:cNvSpPr txBox="1"/>
          <p:nvPr/>
        </p:nvSpPr>
        <p:spPr>
          <a:xfrm>
            <a:off x="6745471" y="5369613"/>
            <a:ext cx="375506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④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사용할 수 있는 아이템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UI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64ABC4-0788-4775-6E9E-A59941F0CF23}"/>
              </a:ext>
            </a:extLst>
          </p:cNvPr>
          <p:cNvCxnSpPr>
            <a:cxnSpLocks/>
          </p:cNvCxnSpPr>
          <p:nvPr/>
        </p:nvCxnSpPr>
        <p:spPr>
          <a:xfrm>
            <a:off x="5337544" y="2516372"/>
            <a:ext cx="1407927" cy="10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3A6DE3-916A-B198-4A4F-DE988367FDF9}"/>
              </a:ext>
            </a:extLst>
          </p:cNvPr>
          <p:cNvCxnSpPr>
            <a:cxnSpLocks/>
          </p:cNvCxnSpPr>
          <p:nvPr/>
        </p:nvCxnSpPr>
        <p:spPr>
          <a:xfrm flipV="1">
            <a:off x="2684964" y="1630326"/>
            <a:ext cx="646571" cy="83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022B71-DAAC-9E15-FFDF-8CA5E79C7A57}"/>
              </a:ext>
            </a:extLst>
          </p:cNvPr>
          <p:cNvCxnSpPr>
            <a:cxnSpLocks/>
          </p:cNvCxnSpPr>
          <p:nvPr/>
        </p:nvCxnSpPr>
        <p:spPr>
          <a:xfrm flipH="1">
            <a:off x="630865" y="5209953"/>
            <a:ext cx="99237" cy="80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A4BFA1-03FB-49FC-2284-0C8B9B69A33B}"/>
              </a:ext>
            </a:extLst>
          </p:cNvPr>
          <p:cNvCxnSpPr>
            <a:cxnSpLocks/>
          </p:cNvCxnSpPr>
          <p:nvPr/>
        </p:nvCxnSpPr>
        <p:spPr>
          <a:xfrm>
            <a:off x="5192707" y="5332030"/>
            <a:ext cx="1654662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6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2" y="1133273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키보드 조작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Google Shape;164;p22">
            <a:extLst>
              <a:ext uri="{FF2B5EF4-FFF2-40B4-BE49-F238E27FC236}">
                <a16:creationId xmlns:a16="http://schemas.microsoft.com/office/drawing/2014/main" id="{C2869FF2-3D8F-AFF4-C448-DED76D67D124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3" name="Google Shape;165;p22">
              <a:extLst>
                <a:ext uri="{FF2B5EF4-FFF2-40B4-BE49-F238E27FC236}">
                  <a16:creationId xmlns:a16="http://schemas.microsoft.com/office/drawing/2014/main" id="{8F8D173E-D89E-05B9-84BD-BB5181F0903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6;p22">
              <a:extLst>
                <a:ext uri="{FF2B5EF4-FFF2-40B4-BE49-F238E27FC236}">
                  <a16:creationId xmlns:a16="http://schemas.microsoft.com/office/drawing/2014/main" id="{C43D802B-7840-6571-DBB0-50673149DFF3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좌클릭 : </a:t>
              </a:r>
              <a:r>
                <a:rPr lang="ko-KR" altLang="en-US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사격</a:t>
              </a: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sp>
          <p:nvSpPr>
            <p:cNvPr id="10" name="Google Shape;168;p22">
              <a:extLst>
                <a:ext uri="{FF2B5EF4-FFF2-40B4-BE49-F238E27FC236}">
                  <a16:creationId xmlns:a16="http://schemas.microsoft.com/office/drawing/2014/main" id="{0DEABE6A-C4B2-77AE-BA2A-2D5D19ACB73E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4" name="Google Shape;169;p22">
              <a:extLst>
                <a:ext uri="{FF2B5EF4-FFF2-40B4-BE49-F238E27FC236}">
                  <a16:creationId xmlns:a16="http://schemas.microsoft.com/office/drawing/2014/main" id="{F89A5341-C23B-A417-FF3C-0CBF0C7E6B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5" name="Google Shape;151;p22">
            <a:extLst>
              <a:ext uri="{FF2B5EF4-FFF2-40B4-BE49-F238E27FC236}">
                <a16:creationId xmlns:a16="http://schemas.microsoft.com/office/drawing/2014/main" id="{E2BBBB88-D88F-FFC5-78AF-B1C44E594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22">
            <a:extLst>
              <a:ext uri="{FF2B5EF4-FFF2-40B4-BE49-F238E27FC236}">
                <a16:creationId xmlns:a16="http://schemas.microsoft.com/office/drawing/2014/main" id="{D4F4795A-20AB-8BBE-81B1-97A3629853C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882554B0-A85F-47E7-E3E0-0F9650BC5E9F}"/>
              </a:ext>
            </a:extLst>
          </p:cNvPr>
          <p:cNvSpPr txBox="1"/>
          <p:nvPr/>
        </p:nvSpPr>
        <p:spPr>
          <a:xfrm>
            <a:off x="-10792" y="2368283"/>
            <a:ext cx="2542793" cy="4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 / A / S / D : 이동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5" name="Google Shape;159;p22">
            <a:extLst>
              <a:ext uri="{FF2B5EF4-FFF2-40B4-BE49-F238E27FC236}">
                <a16:creationId xmlns:a16="http://schemas.microsoft.com/office/drawing/2014/main" id="{6D998993-F0A3-ECA1-3BD7-4FBD9D3B6CA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61;p22">
            <a:extLst>
              <a:ext uri="{FF2B5EF4-FFF2-40B4-BE49-F238E27FC236}">
                <a16:creationId xmlns:a16="http://schemas.microsoft.com/office/drawing/2014/main" id="{C8054CD6-B2BB-CBC7-D197-4A61D367ECAD}"/>
              </a:ext>
            </a:extLst>
          </p:cNvPr>
          <p:cNvSpPr/>
          <p:nvPr/>
        </p:nvSpPr>
        <p:spPr>
          <a:xfrm>
            <a:off x="1064597" y="5641435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8599E3F4-469F-C4F4-37C4-5ABBD4E0E5BB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Shift : 달리기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Google Shape;153;p22">
            <a:extLst>
              <a:ext uri="{FF2B5EF4-FFF2-40B4-BE49-F238E27FC236}">
                <a16:creationId xmlns:a16="http://schemas.microsoft.com/office/drawing/2014/main" id="{1D089641-0770-D35C-EA2B-6E51679DE22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00079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3;p22">
            <a:extLst>
              <a:ext uri="{FF2B5EF4-FFF2-40B4-BE49-F238E27FC236}">
                <a16:creationId xmlns:a16="http://schemas.microsoft.com/office/drawing/2014/main" id="{811531F6-B732-3FE1-4F78-A960FF1CB50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3;p22">
            <a:extLst>
              <a:ext uri="{FF2B5EF4-FFF2-40B4-BE49-F238E27FC236}">
                <a16:creationId xmlns:a16="http://schemas.microsoft.com/office/drawing/2014/main" id="{562E54C4-58C5-6797-1110-07940C8E713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1;p22">
            <a:extLst>
              <a:ext uri="{FF2B5EF4-FFF2-40B4-BE49-F238E27FC236}">
                <a16:creationId xmlns:a16="http://schemas.microsoft.com/office/drawing/2014/main" id="{DC7A0E56-E296-6A58-7F45-16A0DAC541D1}"/>
              </a:ext>
            </a:extLst>
          </p:cNvPr>
          <p:cNvSpPr/>
          <p:nvPr/>
        </p:nvSpPr>
        <p:spPr>
          <a:xfrm>
            <a:off x="3519271" y="5047139"/>
            <a:ext cx="239700" cy="1207691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C59A3-0B71-3522-93F8-E97DF10B55C2}"/>
              </a:ext>
            </a:extLst>
          </p:cNvPr>
          <p:cNvSpPr txBox="1"/>
          <p:nvPr/>
        </p:nvSpPr>
        <p:spPr>
          <a:xfrm>
            <a:off x="2974414" y="632874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F: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상호작용</a:t>
            </a:r>
          </a:p>
        </p:txBody>
      </p:sp>
      <p:sp>
        <p:nvSpPr>
          <p:cNvPr id="16" name="Google Shape;156;p22">
            <a:extLst>
              <a:ext uri="{FF2B5EF4-FFF2-40B4-BE49-F238E27FC236}">
                <a16:creationId xmlns:a16="http://schemas.microsoft.com/office/drawing/2014/main" id="{456ADAB4-A368-BC25-594F-15AA0F4BAF19}"/>
              </a:ext>
            </a:extLst>
          </p:cNvPr>
          <p:cNvSpPr/>
          <p:nvPr/>
        </p:nvSpPr>
        <p:spPr>
          <a:xfrm rot="12580432" flipH="1">
            <a:off x="2520479" y="2298580"/>
            <a:ext cx="328075" cy="1222293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D1B4F-D99F-2213-D6DD-9EE7A65E4923}"/>
              </a:ext>
            </a:extLst>
          </p:cNvPr>
          <p:cNvSpPr/>
          <p:nvPr/>
        </p:nvSpPr>
        <p:spPr>
          <a:xfrm>
            <a:off x="3404167" y="4543847"/>
            <a:ext cx="500079" cy="45313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7DEBF-C47E-BB59-131F-04C651B5A884}"/>
              </a:ext>
            </a:extLst>
          </p:cNvPr>
          <p:cNvSpPr/>
          <p:nvPr/>
        </p:nvSpPr>
        <p:spPr>
          <a:xfrm>
            <a:off x="1229415" y="3460421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BED54-1538-1733-DE68-27077B946011}"/>
              </a:ext>
            </a:extLst>
          </p:cNvPr>
          <p:cNvSpPr/>
          <p:nvPr/>
        </p:nvSpPr>
        <p:spPr>
          <a:xfrm>
            <a:off x="1828570" y="3464918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56;p22">
            <a:extLst>
              <a:ext uri="{FF2B5EF4-FFF2-40B4-BE49-F238E27FC236}">
                <a16:creationId xmlns:a16="http://schemas.microsoft.com/office/drawing/2014/main" id="{0E2A7249-09F2-6A31-6C4E-6E6CE1B1B9C8}"/>
              </a:ext>
            </a:extLst>
          </p:cNvPr>
          <p:cNvSpPr/>
          <p:nvPr/>
        </p:nvSpPr>
        <p:spPr>
          <a:xfrm rot="10800000" flipH="1">
            <a:off x="1627366" y="2766177"/>
            <a:ext cx="328075" cy="16260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D5634881-C33D-A823-A254-0A134AAC435B}"/>
              </a:ext>
            </a:extLst>
          </p:cNvPr>
          <p:cNvSpPr txBox="1"/>
          <p:nvPr/>
        </p:nvSpPr>
        <p:spPr>
          <a:xfrm>
            <a:off x="2887954" y="1961951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1,2</a:t>
            </a: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아이템 사용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F3A0CB-6CB3-2B97-425B-73C0AA873ED4}"/>
              </a:ext>
            </a:extLst>
          </p:cNvPr>
          <p:cNvSpPr/>
          <p:nvPr/>
        </p:nvSpPr>
        <p:spPr>
          <a:xfrm>
            <a:off x="3258687" y="4015446"/>
            <a:ext cx="500079" cy="45313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156;p22">
            <a:extLst>
              <a:ext uri="{FF2B5EF4-FFF2-40B4-BE49-F238E27FC236}">
                <a16:creationId xmlns:a16="http://schemas.microsoft.com/office/drawing/2014/main" id="{FCF8518E-75BB-5801-E734-F5BF76732948}"/>
              </a:ext>
            </a:extLst>
          </p:cNvPr>
          <p:cNvSpPr/>
          <p:nvPr/>
        </p:nvSpPr>
        <p:spPr>
          <a:xfrm rot="12580432" flipH="1">
            <a:off x="3949407" y="2690300"/>
            <a:ext cx="312040" cy="147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157;p22">
            <a:extLst>
              <a:ext uri="{FF2B5EF4-FFF2-40B4-BE49-F238E27FC236}">
                <a16:creationId xmlns:a16="http://schemas.microsoft.com/office/drawing/2014/main" id="{C0E9ADA1-19F3-3558-7F54-5F0C71751159}"/>
              </a:ext>
            </a:extLst>
          </p:cNvPr>
          <p:cNvSpPr txBox="1"/>
          <p:nvPr/>
        </p:nvSpPr>
        <p:spPr>
          <a:xfrm>
            <a:off x="4378813" y="2279249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R: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장전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2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77568" y="317510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BA11-E6E5-F5D3-1D0E-AF0767241C0E}"/>
              </a:ext>
            </a:extLst>
          </p:cNvPr>
          <p:cNvSpPr txBox="1"/>
          <p:nvPr/>
        </p:nvSpPr>
        <p:spPr>
          <a:xfrm>
            <a:off x="1667975" y="165928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GITHUB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EFFD43-B6B0-3AD2-D72A-8E8DBD9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91627"/>
            <a:ext cx="1054154" cy="9017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CDBE64-65C6-64F6-491E-D7096AEC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3006152"/>
            <a:ext cx="844064" cy="908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E0A61-6F16-2FC0-1EA7-F68181582EC8}"/>
              </a:ext>
            </a:extLst>
          </p:cNvPr>
          <p:cNvSpPr txBox="1"/>
          <p:nvPr/>
        </p:nvSpPr>
        <p:spPr>
          <a:xfrm>
            <a:off x="1777568" y="4629288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PHOTOSHOP2021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86C841-92A1-2CC5-E403-0CF755BE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7" y="4460338"/>
            <a:ext cx="934980" cy="914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8F874A-5B43-7602-CBF6-94C9A9481FBF}"/>
              </a:ext>
            </a:extLst>
          </p:cNvPr>
          <p:cNvSpPr txBox="1"/>
          <p:nvPr/>
        </p:nvSpPr>
        <p:spPr>
          <a:xfrm>
            <a:off x="7972886" y="3396924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</a:p>
        </p:txBody>
      </p:sp>
      <p:pic>
        <p:nvPicPr>
          <p:cNvPr id="1036" name="Picture 12" descr="81,951 Visual Studio Icons - Free in SVG, PNG, ICO - IconScout">
            <a:extLst>
              <a:ext uri="{FF2B5EF4-FFF2-40B4-BE49-F238E27FC236}">
                <a16:creationId xmlns:a16="http://schemas.microsoft.com/office/drawing/2014/main" id="{AB55FE82-8D54-FD12-0CE4-73F4A51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82" y="1659283"/>
            <a:ext cx="915477" cy="9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018A1-FC7F-DBB9-ABEF-39C721E5B80A}"/>
              </a:ext>
            </a:extLst>
          </p:cNvPr>
          <p:cNvSpPr txBox="1"/>
          <p:nvPr/>
        </p:nvSpPr>
        <p:spPr>
          <a:xfrm>
            <a:off x="7972886" y="1787985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VISUAL STUDIO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20E2CF-2E9C-8F77-C151-9C0A4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20" y="3331171"/>
            <a:ext cx="780599" cy="7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0CED4-B24A-B8CE-F378-C44A98EA39C6}"/>
              </a:ext>
            </a:extLst>
          </p:cNvPr>
          <p:cNvSpPr txBox="1"/>
          <p:nvPr/>
        </p:nvSpPr>
        <p:spPr>
          <a:xfrm>
            <a:off x="4367609" y="2646447"/>
            <a:ext cx="145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CDC6E-AEB9-A367-B056-EDF716301334}"/>
              </a:ext>
            </a:extLst>
          </p:cNvPr>
          <p:cNvSpPr txBox="1"/>
          <p:nvPr/>
        </p:nvSpPr>
        <p:spPr>
          <a:xfrm>
            <a:off x="4367608" y="4223012"/>
            <a:ext cx="145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57F15-48CC-59BB-0807-83810B88BAFD}"/>
              </a:ext>
            </a:extLst>
          </p:cNvPr>
          <p:cNvSpPr txBox="1"/>
          <p:nvPr/>
        </p:nvSpPr>
        <p:spPr>
          <a:xfrm>
            <a:off x="4222082" y="5713242"/>
            <a:ext cx="207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1080720" y="1284756"/>
            <a:ext cx="2987983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기술적 요소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300621" y="1344150"/>
            <a:ext cx="370204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중점 연구 분야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9D1F-5DA6-BD98-8999-912FFCFEB25C}"/>
              </a:ext>
            </a:extLst>
          </p:cNvPr>
          <p:cNvSpPr txBox="1"/>
          <p:nvPr/>
        </p:nvSpPr>
        <p:spPr>
          <a:xfrm>
            <a:off x="6262142" y="390872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9E68-9F43-6D77-35E5-DFFD91EEF111}"/>
              </a:ext>
            </a:extLst>
          </p:cNvPr>
          <p:cNvSpPr txBox="1"/>
          <p:nvPr/>
        </p:nvSpPr>
        <p:spPr>
          <a:xfrm>
            <a:off x="6671738" y="2626939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3965-2AA1-4A1B-B123-DB9D3A288F77}"/>
              </a:ext>
            </a:extLst>
          </p:cNvPr>
          <p:cNvSpPr txBox="1"/>
          <p:nvPr/>
        </p:nvSpPr>
        <p:spPr>
          <a:xfrm>
            <a:off x="6325713" y="454292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D53BC-6D08-34EA-5385-6CE7020EA3B8}"/>
              </a:ext>
            </a:extLst>
          </p:cNvPr>
          <p:cNvSpPr txBox="1"/>
          <p:nvPr/>
        </p:nvSpPr>
        <p:spPr>
          <a:xfrm>
            <a:off x="842018" y="2629517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공간 분할 기법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3194A-9709-C3ED-D98D-EBFE5E0654E7}"/>
              </a:ext>
            </a:extLst>
          </p:cNvPr>
          <p:cNvSpPr/>
          <p:nvPr/>
        </p:nvSpPr>
        <p:spPr>
          <a:xfrm rot="5400000">
            <a:off x="5427667" y="-251485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9BCA2-6500-1274-0715-285E19AD94FD}"/>
              </a:ext>
            </a:extLst>
          </p:cNvPr>
          <p:cNvSpPr/>
          <p:nvPr/>
        </p:nvSpPr>
        <p:spPr>
          <a:xfrm rot="5400000">
            <a:off x="5427667" y="-931914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1D8906-682D-10BA-0472-08906FCC5641}"/>
              </a:ext>
            </a:extLst>
          </p:cNvPr>
          <p:cNvSpPr/>
          <p:nvPr/>
        </p:nvSpPr>
        <p:spPr>
          <a:xfrm rot="5400000">
            <a:off x="5489840" y="74681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23747-9117-BBBB-F2DA-4BB8C7092D2E}"/>
              </a:ext>
            </a:extLst>
          </p:cNvPr>
          <p:cNvSpPr txBox="1"/>
          <p:nvPr/>
        </p:nvSpPr>
        <p:spPr>
          <a:xfrm>
            <a:off x="1189634" y="5709056"/>
            <a:ext cx="2595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그림자 생성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094B-9F50-B345-3BA5-7A894A0FE9CA}"/>
              </a:ext>
            </a:extLst>
          </p:cNvPr>
          <p:cNvSpPr txBox="1"/>
          <p:nvPr/>
        </p:nvSpPr>
        <p:spPr>
          <a:xfrm>
            <a:off x="1543573" y="3148589"/>
            <a:ext cx="159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Octree</a:t>
            </a:r>
            <a:r>
              <a:rPr lang="ko-KR" altLang="en-US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</a:t>
            </a:r>
            <a:endParaRPr lang="en-US" altLang="ko-KR" sz="2000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7C967-A060-D242-C7F3-3440CA89BEBF}"/>
              </a:ext>
            </a:extLst>
          </p:cNvPr>
          <p:cNvSpPr txBox="1"/>
          <p:nvPr/>
        </p:nvSpPr>
        <p:spPr>
          <a:xfrm>
            <a:off x="263231" y="1177460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BF91C-74AF-830B-9E77-25A00A1D457B}"/>
              </a:ext>
            </a:extLst>
          </p:cNvPr>
          <p:cNvSpPr txBox="1"/>
          <p:nvPr/>
        </p:nvSpPr>
        <p:spPr>
          <a:xfrm>
            <a:off x="925873" y="6142417"/>
            <a:ext cx="787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동기화방법</a:t>
            </a:r>
            <a:r>
              <a:rPr lang="en-US" altLang="ko-KR" dirty="0"/>
              <a:t>: </a:t>
            </a:r>
            <a:r>
              <a:rPr lang="en-US" altLang="ko-KR" dirty="0" err="1"/>
              <a:t>WaitForSingleObject</a:t>
            </a:r>
            <a:r>
              <a:rPr lang="ko-KR" altLang="en-US" dirty="0"/>
              <a:t> </a:t>
            </a:r>
            <a:r>
              <a:rPr lang="en-US" altLang="ko-KR" dirty="0"/>
              <a:t>&lt;-&gt; </a:t>
            </a:r>
            <a:r>
              <a:rPr lang="en-US" altLang="ko-KR" dirty="0" err="1"/>
              <a:t>SetEvent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뮤텍스로</a:t>
            </a:r>
            <a:r>
              <a:rPr lang="ko-KR" altLang="en-US" dirty="0"/>
              <a:t> 동기화할 예정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최대한 공유 변수사용을 자제하여 성능을 </a:t>
            </a:r>
            <a:r>
              <a:rPr lang="ko-KR" altLang="en-US" dirty="0" err="1"/>
              <a:t>끌여올릴</a:t>
            </a:r>
            <a:r>
              <a:rPr lang="ko-KR" altLang="en-US" dirty="0"/>
              <a:t> 계획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914B957-3802-07E4-B373-F29122973540}"/>
              </a:ext>
            </a:extLst>
          </p:cNvPr>
          <p:cNvSpPr txBox="1">
            <a:spLocks/>
          </p:cNvSpPr>
          <p:nvPr/>
        </p:nvSpPr>
        <p:spPr>
          <a:xfrm>
            <a:off x="391233" y="1832764"/>
            <a:ext cx="11111821" cy="4024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사용 이유는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algn="l"/>
            <a:r>
              <a:rPr lang="ko-KR" altLang="en-US" dirty="0"/>
              <a:t>게임에서의 </a:t>
            </a:r>
            <a:r>
              <a:rPr lang="ko-KR" altLang="en-US" dirty="0" err="1">
                <a:solidFill>
                  <a:srgbClr val="FF0000"/>
                </a:solidFill>
              </a:rPr>
              <a:t>프레임드랍</a:t>
            </a:r>
            <a:r>
              <a:rPr lang="ko-KR" altLang="en-US" dirty="0" err="1"/>
              <a:t>은</a:t>
            </a:r>
            <a:r>
              <a:rPr lang="ko-KR" altLang="en-US" dirty="0"/>
              <a:t> </a:t>
            </a:r>
            <a:r>
              <a:rPr lang="ko-KR" altLang="en-US" dirty="0" err="1"/>
              <a:t>어쩔수없다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그래서 그래픽카드 또는 </a:t>
            </a:r>
            <a:r>
              <a:rPr lang="en-US" altLang="ko-KR" dirty="0"/>
              <a:t>CPU</a:t>
            </a:r>
            <a:r>
              <a:rPr lang="ko-KR" altLang="en-US" dirty="0"/>
              <a:t>의 유휴시간을 줄이기 위함과</a:t>
            </a:r>
            <a:r>
              <a:rPr lang="en-US" altLang="ko-KR" dirty="0"/>
              <a:t>, </a:t>
            </a:r>
            <a:r>
              <a:rPr lang="ko-KR" altLang="en-US" dirty="0"/>
              <a:t>또한 다이렉트 </a:t>
            </a:r>
            <a:r>
              <a:rPr lang="en-US" altLang="ko-KR" dirty="0"/>
              <a:t>X 12</a:t>
            </a:r>
            <a:r>
              <a:rPr lang="ko-KR" altLang="en-US" dirty="0"/>
              <a:t>버전의 강점이 </a:t>
            </a:r>
            <a:r>
              <a:rPr lang="en-US" altLang="ko-KR" dirty="0"/>
              <a:t>“</a:t>
            </a:r>
            <a:r>
              <a:rPr lang="ko-KR" altLang="en-US" dirty="0" err="1"/>
              <a:t>멀티쓰레드사용에</a:t>
            </a:r>
            <a:r>
              <a:rPr lang="ko-KR" altLang="en-US" dirty="0"/>
              <a:t> 용이하다</a:t>
            </a:r>
            <a:r>
              <a:rPr lang="en-US" altLang="ko-KR" dirty="0"/>
              <a:t>”</a:t>
            </a:r>
            <a:r>
              <a:rPr lang="ko-KR" altLang="en-US" dirty="0"/>
              <a:t>라는 특성을 살리기 위해서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어떻게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US" altLang="ko-KR" dirty="0"/>
          </a:p>
          <a:p>
            <a:pPr algn="l"/>
            <a:r>
              <a:rPr lang="en-US" altLang="ko-KR" dirty="0"/>
              <a:t>1.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투명한적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즉 같은 </a:t>
            </a:r>
            <a:r>
              <a:rPr lang="ko-KR" altLang="en-US" dirty="0" err="1"/>
              <a:t>쉐이더</a:t>
            </a:r>
            <a:r>
              <a:rPr lang="en-US" altLang="ko-KR" dirty="0"/>
              <a:t>)</a:t>
            </a:r>
            <a:r>
              <a:rPr lang="ko-KR" altLang="en-US" dirty="0"/>
              <a:t> 특성 비슷한 오브젝트끼리 묶어서 각각의 쓰레드에서 </a:t>
            </a:r>
            <a:r>
              <a:rPr lang="ko-KR" altLang="en-US" dirty="0" err="1"/>
              <a:t>랜더링</a:t>
            </a:r>
            <a:r>
              <a:rPr lang="ko-KR" altLang="en-US" dirty="0"/>
              <a:t> 각자 진행할 생각</a:t>
            </a:r>
            <a:endParaRPr lang="en-US" altLang="ko-KR" dirty="0"/>
          </a:p>
          <a:p>
            <a:r>
              <a:rPr lang="ko-KR" altLang="en-US" dirty="0"/>
              <a:t>또는</a:t>
            </a:r>
            <a:endParaRPr lang="en-US" altLang="ko-KR" dirty="0"/>
          </a:p>
          <a:p>
            <a:r>
              <a:rPr lang="en-US" altLang="ko-KR" dirty="0"/>
              <a:t>2. Octree</a:t>
            </a:r>
            <a:r>
              <a:rPr lang="ko-KR" altLang="en-US" dirty="0"/>
              <a:t>의 영역을 </a:t>
            </a:r>
            <a:r>
              <a:rPr lang="en-US" altLang="ko-KR" dirty="0"/>
              <a:t>2</a:t>
            </a:r>
            <a:r>
              <a:rPr lang="ko-KR" altLang="en-US" dirty="0"/>
              <a:t>개씩 전담하여</a:t>
            </a:r>
            <a:r>
              <a:rPr lang="en-US" altLang="ko-KR" dirty="0"/>
              <a:t>, </a:t>
            </a:r>
            <a:r>
              <a:rPr lang="ko-KR" altLang="en-US" dirty="0"/>
              <a:t>해당 오브젝트들의 관한 함수들을 쓰레드 </a:t>
            </a:r>
            <a:r>
              <a:rPr lang="en-US" altLang="ko-KR" dirty="0"/>
              <a:t>4</a:t>
            </a:r>
            <a:r>
              <a:rPr lang="ko-KR" altLang="en-US" dirty="0"/>
              <a:t>개를 이용해 처리할 생각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27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pic>
        <p:nvPicPr>
          <p:cNvPr id="3" name="그림 2" descr="하늘, 구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6B4877D-57B0-8117-DB4E-BF16B0BD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" y="2025049"/>
            <a:ext cx="2860610" cy="259993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84E76DE-E9F5-D8CC-99E3-B06357F6B8FB}"/>
              </a:ext>
            </a:extLst>
          </p:cNvPr>
          <p:cNvSpPr txBox="1">
            <a:spLocks/>
          </p:cNvSpPr>
          <p:nvPr/>
        </p:nvSpPr>
        <p:spPr>
          <a:xfrm>
            <a:off x="0" y="4624982"/>
            <a:ext cx="1653957" cy="44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(</a:t>
            </a:r>
            <a:r>
              <a:rPr lang="ko-KR" altLang="en-US" sz="1400" dirty="0"/>
              <a:t>영화</a:t>
            </a:r>
            <a:r>
              <a:rPr lang="en-US" altLang="ko-KR" sz="1400" dirty="0"/>
              <a:t>)</a:t>
            </a:r>
            <a:r>
              <a:rPr lang="ko-KR" altLang="en-US" sz="1400" dirty="0"/>
              <a:t>더 </a:t>
            </a:r>
            <a:r>
              <a:rPr lang="ko-KR" altLang="en-US" sz="1400" dirty="0" err="1"/>
              <a:t>고스트워</a:t>
            </a:r>
            <a:endParaRPr lang="ko-KR" altLang="en-US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42F3FE9-0312-9AB4-7E3D-95B008B55F74}"/>
              </a:ext>
            </a:extLst>
          </p:cNvPr>
          <p:cNvSpPr txBox="1">
            <a:spLocks/>
          </p:cNvSpPr>
          <p:nvPr/>
        </p:nvSpPr>
        <p:spPr>
          <a:xfrm>
            <a:off x="4379764" y="1782531"/>
            <a:ext cx="7398887" cy="281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44216-2344-A299-D20C-DE3BFA3D7571}"/>
              </a:ext>
            </a:extLst>
          </p:cNvPr>
          <p:cNvSpPr txBox="1"/>
          <p:nvPr/>
        </p:nvSpPr>
        <p:spPr>
          <a:xfrm>
            <a:off x="6293567" y="2840212"/>
            <a:ext cx="6096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1.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이전 프레임 저장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,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방향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정보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4828B-4EC6-BD98-8284-98BAA7F0FA8F}"/>
              </a:ext>
            </a:extLst>
          </p:cNvPr>
          <p:cNvSpPr txBox="1"/>
          <p:nvPr/>
        </p:nvSpPr>
        <p:spPr>
          <a:xfrm>
            <a:off x="6323117" y="4144004"/>
            <a:ext cx="6096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2.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흐르는 시간에 따른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투명도 조절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49CC5-7A91-6614-EB52-75CF8F93E5A4}"/>
              </a:ext>
            </a:extLst>
          </p:cNvPr>
          <p:cNvSpPr txBox="1"/>
          <p:nvPr/>
        </p:nvSpPr>
        <p:spPr>
          <a:xfrm>
            <a:off x="6323117" y="5288340"/>
            <a:ext cx="609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+)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어색할 경우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프레임간의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정보를 보간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645FE7-890D-9009-B9DF-1FD33977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0" y="2025049"/>
            <a:ext cx="2966179" cy="2599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2718B-2597-709A-E93A-4B8646D4AAE2}"/>
              </a:ext>
            </a:extLst>
          </p:cNvPr>
          <p:cNvSpPr txBox="1"/>
          <p:nvPr/>
        </p:nvSpPr>
        <p:spPr>
          <a:xfrm>
            <a:off x="6186453" y="2025049"/>
            <a:ext cx="240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알고리즘</a:t>
            </a:r>
            <a:endParaRPr lang="en-US" altLang="ko-KR" sz="4000" u="sng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D5812A8-2050-247D-5C8D-91631FB89237}"/>
              </a:ext>
            </a:extLst>
          </p:cNvPr>
          <p:cNvSpPr txBox="1">
            <a:spLocks/>
          </p:cNvSpPr>
          <p:nvPr/>
        </p:nvSpPr>
        <p:spPr>
          <a:xfrm>
            <a:off x="2636755" y="4746472"/>
            <a:ext cx="3771408" cy="3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유니티에서 구현한 고스트 트레일러 이펙트</a:t>
            </a:r>
          </a:p>
        </p:txBody>
      </p:sp>
    </p:spTree>
    <p:extLst>
      <p:ext uri="{BB962C8B-B14F-4D97-AF65-F5344CB8AC3E}">
        <p14:creationId xmlns:p14="http://schemas.microsoft.com/office/powerpoint/2010/main" val="5894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599323" y="163425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개인별 준비 현황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446311" y="1314278"/>
            <a:ext cx="179007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김도한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002910" y="1322092"/>
            <a:ext cx="1567472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홍서진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7B77E8-0BD3-879C-59C8-CCDA3D273270}"/>
              </a:ext>
            </a:extLst>
          </p:cNvPr>
          <p:cNvSpPr/>
          <p:nvPr/>
        </p:nvSpPr>
        <p:spPr>
          <a:xfrm flipH="1">
            <a:off x="5436322" y="1431851"/>
            <a:ext cx="45719" cy="50129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923D43-84E1-6F8A-380F-B60B0DDECDC7}"/>
              </a:ext>
            </a:extLst>
          </p:cNvPr>
          <p:cNvSpPr txBox="1">
            <a:spLocks/>
          </p:cNvSpPr>
          <p:nvPr/>
        </p:nvSpPr>
        <p:spPr>
          <a:xfrm>
            <a:off x="446311" y="1964206"/>
            <a:ext cx="4742377" cy="4146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윈도우 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E4D53C5-BEC0-27DE-0277-EAC5CC9E16E5}"/>
              </a:ext>
            </a:extLst>
          </p:cNvPr>
          <p:cNvSpPr txBox="1">
            <a:spLocks/>
          </p:cNvSpPr>
          <p:nvPr/>
        </p:nvSpPr>
        <p:spPr>
          <a:xfrm>
            <a:off x="6096000" y="2173981"/>
            <a:ext cx="4681764" cy="3230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l"/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3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53011" y="1642788"/>
            <a:ext cx="8761755" cy="842572"/>
            <a:chOff x="3403338" y="2598003"/>
            <a:chExt cx="8254356" cy="842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83504" cy="830997"/>
              <a:chOff x="3403338" y="2598003"/>
              <a:chExt cx="238350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05389" y="2732688"/>
                <a:ext cx="1581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연구목적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8002981" y="2609578"/>
              <a:ext cx="3654713" cy="830997"/>
              <a:chOff x="8002981" y="2609578"/>
              <a:chExt cx="365471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8002981" y="2609578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8788064" y="2708237"/>
                <a:ext cx="2869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게임소개 및 방법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53011" y="2920253"/>
            <a:ext cx="10876115" cy="917506"/>
            <a:chOff x="3403338" y="2511494"/>
            <a:chExt cx="10876115" cy="9175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24256" cy="830997"/>
              <a:chOff x="3403338" y="2598003"/>
              <a:chExt cx="262425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25498" y="2689646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개발 환경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8276772" y="2511494"/>
              <a:ext cx="6002681" cy="830997"/>
              <a:chOff x="8276772" y="2511494"/>
              <a:chExt cx="60026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8276772" y="2511494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9119066" y="2634604"/>
                <a:ext cx="5160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기술적요소 및 중점 연구 분야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595E6A-7A52-E8DA-9320-095E68D38764}"/>
              </a:ext>
            </a:extLst>
          </p:cNvPr>
          <p:cNvGrpSpPr/>
          <p:nvPr/>
        </p:nvGrpSpPr>
        <p:grpSpPr>
          <a:xfrm>
            <a:off x="353011" y="4196831"/>
            <a:ext cx="9243444" cy="863648"/>
            <a:chOff x="3403338" y="2565352"/>
            <a:chExt cx="9243444" cy="8636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D53C3-DC8F-0621-51C1-422FF86118E2}"/>
                </a:ext>
              </a:extLst>
            </p:cNvPr>
            <p:cNvGrpSpPr/>
            <p:nvPr/>
          </p:nvGrpSpPr>
          <p:grpSpPr>
            <a:xfrm>
              <a:off x="3403338" y="2598003"/>
              <a:ext cx="3868187" cy="830997"/>
              <a:chOff x="3403338" y="2598003"/>
              <a:chExt cx="3868187" cy="8309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678BA-9C3A-3AB9-CFD3-3B8B0D5F5241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F6030-DD22-E948-83A0-800C9FE7C768}"/>
                  </a:ext>
                </a:extLst>
              </p:cNvPr>
              <p:cNvSpPr txBox="1"/>
              <p:nvPr/>
            </p:nvSpPr>
            <p:spPr>
              <a:xfrm>
                <a:off x="4225498" y="2674949"/>
                <a:ext cx="3046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개인별 준비 현황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2D4CA-DD68-0397-4C17-0913603016E4}"/>
                </a:ext>
              </a:extLst>
            </p:cNvPr>
            <p:cNvGrpSpPr/>
            <p:nvPr/>
          </p:nvGrpSpPr>
          <p:grpSpPr>
            <a:xfrm>
              <a:off x="8285723" y="2565352"/>
              <a:ext cx="4361059" cy="830997"/>
              <a:chOff x="8285723" y="2565352"/>
              <a:chExt cx="4361059" cy="8309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AEF27-53BC-0676-F6E8-985E376A90B5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F095E-CEEA-CCB1-C1CE-94C1FA6A3900}"/>
                  </a:ext>
                </a:extLst>
              </p:cNvPr>
              <p:cNvSpPr txBox="1"/>
              <p:nvPr/>
            </p:nvSpPr>
            <p:spPr>
              <a:xfrm>
                <a:off x="9156724" y="2647012"/>
                <a:ext cx="34900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역할 분담 및 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40377" y="88395"/>
            <a:ext cx="6938258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역할 분담 및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F0699A-6BD5-1217-362C-B1387DD4E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0224"/>
              </p:ext>
            </p:extLst>
          </p:nvPr>
        </p:nvGraphicFramePr>
        <p:xfrm>
          <a:off x="2207987" y="1050977"/>
          <a:ext cx="9225627" cy="5738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800511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69686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2000" dirty="0"/>
                        <a:t>구현 내용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리소스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수집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프레임워크 제작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79749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모델 띄우기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및 애니메이션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9799"/>
                  </a:ext>
                </a:extLst>
              </a:tr>
              <a:tr h="495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플레이어 및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인게임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오브젝트 구현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UI,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이펙트 적용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그림자 구현</a:t>
                      </a:r>
                    </a:p>
                    <a:p>
                      <a:pPr algn="ctr" latinLnBrk="1"/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볼륨효과</a:t>
                      </a:r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구현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파티클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랜더링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고스트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트레일 이펙트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멀티쓰레딩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195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DD41D3-7524-ED4B-1C71-2BADAA08468A}"/>
              </a:ext>
            </a:extLst>
          </p:cNvPr>
          <p:cNvSpPr txBox="1"/>
          <p:nvPr/>
        </p:nvSpPr>
        <p:spPr>
          <a:xfrm>
            <a:off x="77027" y="1133273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554CF-78F6-05DE-CD67-7F20D3A1BD53}"/>
              </a:ext>
            </a:extLst>
          </p:cNvPr>
          <p:cNvSpPr txBox="1"/>
          <p:nvPr/>
        </p:nvSpPr>
        <p:spPr>
          <a:xfrm>
            <a:off x="77027" y="1718048"/>
            <a:ext cx="200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FC616-AE96-4C6D-F41E-AFCF303540BE}"/>
              </a:ext>
            </a:extLst>
          </p:cNvPr>
          <p:cNvSpPr/>
          <p:nvPr/>
        </p:nvSpPr>
        <p:spPr>
          <a:xfrm>
            <a:off x="1489664" y="1234855"/>
            <a:ext cx="404038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E87386-D58E-991C-03DA-F7C32DB957DD}"/>
              </a:ext>
            </a:extLst>
          </p:cNvPr>
          <p:cNvSpPr/>
          <p:nvPr/>
        </p:nvSpPr>
        <p:spPr>
          <a:xfrm>
            <a:off x="1496035" y="1792174"/>
            <a:ext cx="40403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44C46-62C8-FB92-49B1-46BDC73B76E8}"/>
              </a:ext>
            </a:extLst>
          </p:cNvPr>
          <p:cNvSpPr txBox="1"/>
          <p:nvPr/>
        </p:nvSpPr>
        <p:spPr>
          <a:xfrm>
            <a:off x="96613" y="2275365"/>
            <a:ext cx="107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F1B5E5-FF74-06DE-AA73-4007777FC4E4}"/>
              </a:ext>
            </a:extLst>
          </p:cNvPr>
          <p:cNvSpPr/>
          <p:nvPr/>
        </p:nvSpPr>
        <p:spPr>
          <a:xfrm>
            <a:off x="1489664" y="2376949"/>
            <a:ext cx="404038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01036-819D-949B-2DB1-90AE29A0BF48}"/>
              </a:ext>
            </a:extLst>
          </p:cNvPr>
          <p:cNvSpPr/>
          <p:nvPr/>
        </p:nvSpPr>
        <p:spPr>
          <a:xfrm>
            <a:off x="3952717" y="1792173"/>
            <a:ext cx="1675449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67915E-DC09-4763-8850-AE01E33DA761}"/>
              </a:ext>
            </a:extLst>
          </p:cNvPr>
          <p:cNvSpPr/>
          <p:nvPr/>
        </p:nvSpPr>
        <p:spPr>
          <a:xfrm>
            <a:off x="3988160" y="2302823"/>
            <a:ext cx="12288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DB9098-86EB-CF91-5E8D-F5C4BEE35BA4}"/>
              </a:ext>
            </a:extLst>
          </p:cNvPr>
          <p:cNvSpPr/>
          <p:nvPr/>
        </p:nvSpPr>
        <p:spPr>
          <a:xfrm>
            <a:off x="5186209" y="2813473"/>
            <a:ext cx="1384711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50344B-A1B6-8A4D-BE3B-2E23008D1A07}"/>
              </a:ext>
            </a:extLst>
          </p:cNvPr>
          <p:cNvSpPr/>
          <p:nvPr/>
        </p:nvSpPr>
        <p:spPr>
          <a:xfrm>
            <a:off x="5186209" y="3328580"/>
            <a:ext cx="1384710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BACF49-BF76-A37E-B6EE-5D665386BE94}"/>
              </a:ext>
            </a:extLst>
          </p:cNvPr>
          <p:cNvSpPr/>
          <p:nvPr/>
        </p:nvSpPr>
        <p:spPr>
          <a:xfrm>
            <a:off x="6624474" y="3829007"/>
            <a:ext cx="513517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2A8DC1-E539-06F0-1D65-02CCDBD0A4B6}"/>
              </a:ext>
            </a:extLst>
          </p:cNvPr>
          <p:cNvSpPr/>
          <p:nvPr/>
        </p:nvSpPr>
        <p:spPr>
          <a:xfrm>
            <a:off x="6618781" y="4329938"/>
            <a:ext cx="901982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6ACF30-FCBC-1F7F-9F8D-8B47C1DE84C6}"/>
              </a:ext>
            </a:extLst>
          </p:cNvPr>
          <p:cNvSpPr/>
          <p:nvPr/>
        </p:nvSpPr>
        <p:spPr>
          <a:xfrm>
            <a:off x="5684874" y="4830869"/>
            <a:ext cx="1835889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711BC2-5658-35E4-81F6-819DB3DDD151}"/>
              </a:ext>
            </a:extLst>
          </p:cNvPr>
          <p:cNvSpPr/>
          <p:nvPr/>
        </p:nvSpPr>
        <p:spPr>
          <a:xfrm>
            <a:off x="6618780" y="5309213"/>
            <a:ext cx="1731321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1225FB-CC13-C083-D5E9-2D093F68B0F7}"/>
              </a:ext>
            </a:extLst>
          </p:cNvPr>
          <p:cNvSpPr/>
          <p:nvPr/>
        </p:nvSpPr>
        <p:spPr>
          <a:xfrm>
            <a:off x="6624474" y="5807023"/>
            <a:ext cx="1392475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23B93D8-1EFC-B669-754C-34F97E5142D2}"/>
              </a:ext>
            </a:extLst>
          </p:cNvPr>
          <p:cNvSpPr/>
          <p:nvPr/>
        </p:nvSpPr>
        <p:spPr>
          <a:xfrm>
            <a:off x="3952717" y="6353964"/>
            <a:ext cx="549608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11835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연구 목적 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391118" y="1959045"/>
            <a:ext cx="58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3D TPS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15A5D-D181-ACE5-23E9-AC81ADFA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700048"/>
            <a:ext cx="825454" cy="839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7570F-820C-75D9-8E57-6879A10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8" y="3358332"/>
            <a:ext cx="961548" cy="961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11B3C1-B259-80B9-1DB6-2C7D5FE7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58" y="5200309"/>
            <a:ext cx="903296" cy="806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F22EB-4D50-1818-4F54-072DE0E0E1D3}"/>
              </a:ext>
            </a:extLst>
          </p:cNvPr>
          <p:cNvSpPr txBox="1"/>
          <p:nvPr/>
        </p:nvSpPr>
        <p:spPr>
          <a:xfrm>
            <a:off x="2464053" y="3725893"/>
            <a:ext cx="616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을 이용한 게임효과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497C0-811D-0892-4C9D-A1A4AAE1A7E8}"/>
              </a:ext>
            </a:extLst>
          </p:cNvPr>
          <p:cNvSpPr txBox="1"/>
          <p:nvPr/>
        </p:nvSpPr>
        <p:spPr>
          <a:xfrm>
            <a:off x="2837617" y="526190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적이 대량으로 몰려오는 </a:t>
            </a:r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TPS 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5084CF-ADC5-90A6-EFDD-811BF087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02" y="1473396"/>
            <a:ext cx="9664995" cy="497616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0" y="1062718"/>
            <a:ext cx="3975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스토리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-206526" y="2661031"/>
            <a:ext cx="12033474" cy="332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여러 세대에 걸쳐 인류는 자원의 고갈과 환경 파괴로 더 이상 지구에서 삶을 유지하는 것은 불가능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그러던 중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그들은 우주의 끝에서 아름다운 행성을 발견했다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행성에 도착한 그들은 흉측한 에일리언 생물체의 존재와 방사능 오염에 직면했다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지구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에서의</a:t>
            </a: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구조를 기다릴 동안 이 행성에서 버텨야 한다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방사능을 피해 이 곳에서 살아남아라</a:t>
            </a:r>
            <a:r>
              <a:rPr lang="en-US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b="1" kern="100" dirty="0">
              <a:solidFill>
                <a:srgbClr val="FF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5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66988" y="1133273"/>
            <a:ext cx="3607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1BCA5-E3E6-0CBF-1C7D-51F00045878C}"/>
              </a:ext>
            </a:extLst>
          </p:cNvPr>
          <p:cNvSpPr txBox="1"/>
          <p:nvPr/>
        </p:nvSpPr>
        <p:spPr>
          <a:xfrm>
            <a:off x="551851" y="2129621"/>
            <a:ext cx="354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TPS, </a:t>
            </a:r>
            <a:r>
              <a:rPr lang="ko-KR" altLang="en-US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서바이벌 게임</a:t>
            </a:r>
            <a:endParaRPr lang="ko-KR" altLang="en-US" sz="24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0941A-929E-1D9B-4288-E4A6016E758C}"/>
              </a:ext>
            </a:extLst>
          </p:cNvPr>
          <p:cNvSpPr txBox="1"/>
          <p:nvPr/>
        </p:nvSpPr>
        <p:spPr>
          <a:xfrm>
            <a:off x="85322" y="2129621"/>
            <a:ext cx="933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8F8CE-55BE-085C-FB6A-723E6EC90073}"/>
              </a:ext>
            </a:extLst>
          </p:cNvPr>
          <p:cNvSpPr txBox="1"/>
          <p:nvPr/>
        </p:nvSpPr>
        <p:spPr>
          <a:xfrm>
            <a:off x="-92149" y="3013173"/>
            <a:ext cx="5314632" cy="158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대량으로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몰려오는 적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을 사살하고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로부터 피해 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모든 웨이브를 버티면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게임에서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승리한다</a:t>
            </a:r>
            <a:r>
              <a:rPr lang="en-US" altLang="ko-KR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03FF0-43F8-62C4-E13B-231D32758011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DADD0-5196-46F7-A4B1-36EE1392A4E4}"/>
              </a:ext>
            </a:extLst>
          </p:cNvPr>
          <p:cNvSpPr txBox="1"/>
          <p:nvPr/>
        </p:nvSpPr>
        <p:spPr>
          <a:xfrm>
            <a:off x="6260679" y="1206878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타 게임 차별성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8D81D2-AC35-9A10-072D-303EC1A041C1}"/>
              </a:ext>
            </a:extLst>
          </p:cNvPr>
          <p:cNvSpPr/>
          <p:nvPr/>
        </p:nvSpPr>
        <p:spPr>
          <a:xfrm rot="16200000" flipH="1">
            <a:off x="2101937" y="778718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D89699-295D-C19A-38B2-98B849F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336" y="3805090"/>
            <a:ext cx="2374709" cy="216996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CCBDD86-CBD4-C0B0-DFD7-7B1464D8968B}"/>
              </a:ext>
            </a:extLst>
          </p:cNvPr>
          <p:cNvSpPr txBox="1"/>
          <p:nvPr/>
        </p:nvSpPr>
        <p:spPr>
          <a:xfrm>
            <a:off x="7701714" y="6094059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유사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</a:t>
            </a:r>
            <a:endParaRPr lang="en-US" altLang="ko-KR" sz="1200" b="1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에일리언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파이어팀엘리트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C3E45C7-F2DC-1B9A-29F9-5F5CAA0A00FC}"/>
              </a:ext>
            </a:extLst>
          </p:cNvPr>
          <p:cNvSpPr txBox="1"/>
          <p:nvPr/>
        </p:nvSpPr>
        <p:spPr>
          <a:xfrm>
            <a:off x="5942777" y="3028973"/>
            <a:ext cx="5461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자기장 이벤트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</a:t>
            </a:r>
            <a:r>
              <a:rPr lang="ko-KR" altLang="en-US" sz="16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적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으로 인한 다양한 플레이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투명한 적의 이펙트로 인해 시각적 즐거움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08CF6E02-281F-3944-F888-76FF8EDC33B8}"/>
              </a:ext>
            </a:extLst>
          </p:cNvPr>
          <p:cNvSpPr txBox="1"/>
          <p:nvPr/>
        </p:nvSpPr>
        <p:spPr>
          <a:xfrm>
            <a:off x="5621925" y="2127778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차별성</a:t>
            </a:r>
            <a:endParaRPr lang="ko-KR" altLang="en-US" sz="2400" b="1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Picture 2" descr="에이리언: 파이어팀 엘리트, '아직은 이른' 코옵 슈터">
            <a:extLst>
              <a:ext uri="{FF2B5EF4-FFF2-40B4-BE49-F238E27FC236}">
                <a16:creationId xmlns:a16="http://schemas.microsoft.com/office/drawing/2014/main" id="{7814912A-D333-A5EE-095D-6FDE0C71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03" y="3835262"/>
            <a:ext cx="2292701" cy="21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ED05B6-1234-AE80-69E4-82B35A09A70C}"/>
              </a:ext>
            </a:extLst>
          </p:cNvPr>
          <p:cNvSpPr/>
          <p:nvPr/>
        </p:nvSpPr>
        <p:spPr>
          <a:xfrm rot="16200000" flipH="1">
            <a:off x="7889826" y="763722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6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CBC0DF9B-38DB-4303-0AD3-18403A74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2" y="183215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6676385" y="287181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생존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3" y="109031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837663" y="2376330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A9668-FCA2-5703-87F9-B5C959401B4D}"/>
              </a:ext>
            </a:extLst>
          </p:cNvPr>
          <p:cNvSpPr txBox="1"/>
          <p:nvPr/>
        </p:nvSpPr>
        <p:spPr>
          <a:xfrm>
            <a:off x="8650410" y="2799393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24DC2C08-CF23-F356-45EE-5140814765D0}"/>
              </a:ext>
            </a:extLst>
          </p:cNvPr>
          <p:cNvSpPr/>
          <p:nvPr/>
        </p:nvSpPr>
        <p:spPr>
          <a:xfrm>
            <a:off x="9347942" y="289520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r>
              <a:rPr lang="ko-KR" altLang="en-US" sz="1400" dirty="0"/>
              <a:t> </a:t>
            </a:r>
            <a:r>
              <a:rPr lang="en-US" altLang="ko-KR" sz="1400" dirty="0"/>
              <a:t>Wave</a:t>
            </a:r>
            <a:r>
              <a:rPr lang="ko-KR" altLang="en-US" sz="1400" dirty="0"/>
              <a:t>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B333C-438C-8F37-FF0D-FEDA3A14A095}"/>
              </a:ext>
            </a:extLst>
          </p:cNvPr>
          <p:cNvSpPr txBox="1"/>
          <p:nvPr/>
        </p:nvSpPr>
        <p:spPr>
          <a:xfrm>
            <a:off x="7734677" y="3916158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0" name="화살표: U자형 29">
            <a:extLst>
              <a:ext uri="{FF2B5EF4-FFF2-40B4-BE49-F238E27FC236}">
                <a16:creationId xmlns:a16="http://schemas.microsoft.com/office/drawing/2014/main" id="{58C6B7D8-9F04-04E3-3081-81675D96BF49}"/>
              </a:ext>
            </a:extLst>
          </p:cNvPr>
          <p:cNvSpPr/>
          <p:nvPr/>
        </p:nvSpPr>
        <p:spPr>
          <a:xfrm flipH="1">
            <a:off x="7793773" y="2376330"/>
            <a:ext cx="2502195" cy="395750"/>
          </a:xfrm>
          <a:prstGeom prst="utur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D5846-6F2E-AA29-F907-CE0AD2BECA23}"/>
              </a:ext>
            </a:extLst>
          </p:cNvPr>
          <p:cNvSpPr txBox="1"/>
          <p:nvPr/>
        </p:nvSpPr>
        <p:spPr>
          <a:xfrm>
            <a:off x="8650410" y="1893986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CEA728-DE75-3947-2205-D19F3E96601D}"/>
              </a:ext>
            </a:extLst>
          </p:cNvPr>
          <p:cNvSpPr txBox="1"/>
          <p:nvPr/>
        </p:nvSpPr>
        <p:spPr>
          <a:xfrm>
            <a:off x="10471273" y="3916158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6849319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9714078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C2BB30-4CAD-1C1E-A0EE-C74C74095E3C}"/>
              </a:ext>
            </a:extLst>
          </p:cNvPr>
          <p:cNvSpPr/>
          <p:nvPr/>
        </p:nvSpPr>
        <p:spPr>
          <a:xfrm>
            <a:off x="837663" y="3695451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844DDB-852B-026E-D162-07FE90646A85}"/>
              </a:ext>
            </a:extLst>
          </p:cNvPr>
          <p:cNvSpPr/>
          <p:nvPr/>
        </p:nvSpPr>
        <p:spPr>
          <a:xfrm>
            <a:off x="2671065" y="3777658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메인 로비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D4F8F4-A3C6-A002-4416-B43DB0A2ED89}"/>
              </a:ext>
            </a:extLst>
          </p:cNvPr>
          <p:cNvSpPr/>
          <p:nvPr/>
        </p:nvSpPr>
        <p:spPr>
          <a:xfrm>
            <a:off x="4448102" y="2971436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5790EB-315C-0DEE-659A-5B60503C744D}"/>
              </a:ext>
            </a:extLst>
          </p:cNvPr>
          <p:cNvSpPr/>
          <p:nvPr/>
        </p:nvSpPr>
        <p:spPr>
          <a:xfrm>
            <a:off x="4489209" y="4531374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2" name="화살표: U자형 1">
            <a:extLst>
              <a:ext uri="{FF2B5EF4-FFF2-40B4-BE49-F238E27FC236}">
                <a16:creationId xmlns:a16="http://schemas.microsoft.com/office/drawing/2014/main" id="{911D6385-5E32-611A-66E5-BFE6E9864036}"/>
              </a:ext>
            </a:extLst>
          </p:cNvPr>
          <p:cNvSpPr/>
          <p:nvPr/>
        </p:nvSpPr>
        <p:spPr>
          <a:xfrm flipH="1" flipV="1">
            <a:off x="5043376" y="5385981"/>
            <a:ext cx="5244507" cy="4674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449C9BC-371D-01C8-C42E-55C5F809178C}"/>
              </a:ext>
            </a:extLst>
          </p:cNvPr>
          <p:cNvSpPr/>
          <p:nvPr/>
        </p:nvSpPr>
        <p:spPr>
          <a:xfrm flipV="1">
            <a:off x="7503891" y="539496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3FFE172-40EE-AE96-E480-DDD763E10AD3}"/>
              </a:ext>
            </a:extLst>
          </p:cNvPr>
          <p:cNvSpPr/>
          <p:nvPr/>
        </p:nvSpPr>
        <p:spPr>
          <a:xfrm rot="10800000" flipV="1">
            <a:off x="7514296" y="396171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BD09D37-B80D-1A76-4DF6-C3B1CBBDC249}"/>
              </a:ext>
            </a:extLst>
          </p:cNvPr>
          <p:cNvSpPr/>
          <p:nvPr/>
        </p:nvSpPr>
        <p:spPr>
          <a:xfrm rot="5400000" flipV="1">
            <a:off x="8814185" y="314540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E42C3CE-A2D2-1645-7C71-CB06EE82DC8C}"/>
              </a:ext>
            </a:extLst>
          </p:cNvPr>
          <p:cNvSpPr/>
          <p:nvPr/>
        </p:nvSpPr>
        <p:spPr>
          <a:xfrm rot="10800000" flipV="1">
            <a:off x="10213446" y="398941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1B752EA-A093-5BB1-9EEF-BFA42CDD960F}"/>
              </a:ext>
            </a:extLst>
          </p:cNvPr>
          <p:cNvSpPr/>
          <p:nvPr/>
        </p:nvSpPr>
        <p:spPr>
          <a:xfrm rot="5400000" flipV="1">
            <a:off x="6032131" y="3119946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4CBC193-AD45-B042-5E82-7A33E3BE6535}"/>
              </a:ext>
            </a:extLst>
          </p:cNvPr>
          <p:cNvSpPr/>
          <p:nvPr/>
        </p:nvSpPr>
        <p:spPr>
          <a:xfrm rot="3855902" flipV="1">
            <a:off x="3994502" y="33714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54E3D39-B539-1DF4-472C-6EFB952BB878}"/>
              </a:ext>
            </a:extLst>
          </p:cNvPr>
          <p:cNvSpPr/>
          <p:nvPr/>
        </p:nvSpPr>
        <p:spPr>
          <a:xfrm rot="6681777" flipV="1">
            <a:off x="4028077" y="44691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08F9AF1-6BC8-85EC-2B5A-20C1304B3B1C}"/>
              </a:ext>
            </a:extLst>
          </p:cNvPr>
          <p:cNvSpPr/>
          <p:nvPr/>
        </p:nvSpPr>
        <p:spPr>
          <a:xfrm rot="5400000" flipV="1">
            <a:off x="2236308" y="3854738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FAFDA4D6-07E4-DD03-C456-2F19130C02AA}"/>
              </a:ext>
            </a:extLst>
          </p:cNvPr>
          <p:cNvSpPr/>
          <p:nvPr/>
        </p:nvSpPr>
        <p:spPr>
          <a:xfrm rot="10800000" flipV="1">
            <a:off x="1335600" y="3201954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14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71150" y="1089334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규모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0" y="244794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6931556" y="1831081"/>
            <a:ext cx="47846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이벤트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5806F-347C-BF98-7A09-E511AA034363}"/>
              </a:ext>
            </a:extLst>
          </p:cNvPr>
          <p:cNvSpPr txBox="1"/>
          <p:nvPr/>
        </p:nvSpPr>
        <p:spPr>
          <a:xfrm>
            <a:off x="283801" y="2704242"/>
            <a:ext cx="61775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5Wave (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 시간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10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 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56521" y="114490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897187" y="2063054"/>
            <a:ext cx="6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3B35-0593-3988-85E1-ED7FA7ACED47}"/>
              </a:ext>
            </a:extLst>
          </p:cNvPr>
          <p:cNvSpPr txBox="1"/>
          <p:nvPr/>
        </p:nvSpPr>
        <p:spPr>
          <a:xfrm>
            <a:off x="4194816" y="4753180"/>
            <a:ext cx="7627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웨이브마다 랜덤 갱신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크기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중심으로부터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반지름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100(UNIT)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마다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 1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씩 감소</a:t>
            </a:r>
            <a:endParaRPr lang="en-US" altLang="ko-KR" sz="20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83CF26-D93E-1313-FC84-0805035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41" y="3868998"/>
            <a:ext cx="1035103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6A214-65FC-1CC3-3955-CA7BCB9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29" y="3065676"/>
            <a:ext cx="1035103" cy="840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1C480-8B58-2E18-6C7E-4C95FAC56D7C}"/>
              </a:ext>
            </a:extLst>
          </p:cNvPr>
          <p:cNvSpPr txBox="1"/>
          <p:nvPr/>
        </p:nvSpPr>
        <p:spPr>
          <a:xfrm>
            <a:off x="3778610" y="4150168"/>
            <a:ext cx="6202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곳에서 한 개 생성</a:t>
            </a:r>
            <a:r>
              <a:rPr lang="en-US" altLang="ko-KR" sz="1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D4AE-4CF1-869C-B0FF-BBD23ADA91D3}"/>
              </a:ext>
            </a:extLst>
          </p:cNvPr>
          <p:cNvSpPr txBox="1"/>
          <p:nvPr/>
        </p:nvSpPr>
        <p:spPr>
          <a:xfrm>
            <a:off x="3778610" y="3326500"/>
            <a:ext cx="7665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수풀에 들어가면 적으로부터 </a:t>
            </a:r>
            <a:r>
              <a:rPr lang="ko-KR" altLang="en-US" sz="28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은엄폐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AAAD-B03F-3D54-F3B2-E583FAF7A25D}"/>
              </a:ext>
            </a:extLst>
          </p:cNvPr>
          <p:cNvSpPr txBox="1"/>
          <p:nvPr/>
        </p:nvSpPr>
        <p:spPr>
          <a:xfrm>
            <a:off x="897186" y="3065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특징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3DA8D9-DDEE-722B-8FD4-555E1B2541BC}"/>
              </a:ext>
            </a:extLst>
          </p:cNvPr>
          <p:cNvSpPr/>
          <p:nvPr/>
        </p:nvSpPr>
        <p:spPr>
          <a:xfrm>
            <a:off x="7267488" y="203693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C1A44-D261-2709-E1A0-17939027150B}"/>
              </a:ext>
            </a:extLst>
          </p:cNvPr>
          <p:cNvSpPr/>
          <p:nvPr/>
        </p:nvSpPr>
        <p:spPr>
          <a:xfrm>
            <a:off x="7110522" y="216482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7BCEF58-4908-A001-129C-BD879D09EEE0}"/>
              </a:ext>
            </a:extLst>
          </p:cNvPr>
          <p:cNvSpPr/>
          <p:nvPr/>
        </p:nvSpPr>
        <p:spPr>
          <a:xfrm>
            <a:off x="7110522" y="2035216"/>
            <a:ext cx="695682" cy="12961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9D736CD6-C9DF-E7F3-6DE3-D0C942DB03B1}"/>
              </a:ext>
            </a:extLst>
          </p:cNvPr>
          <p:cNvSpPr/>
          <p:nvPr/>
        </p:nvSpPr>
        <p:spPr>
          <a:xfrm rot="5400000" flipV="1">
            <a:off x="7405719" y="2287564"/>
            <a:ext cx="645150" cy="15582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5BF91339-5E7F-CF6C-812B-8B7CCBC4F47E}"/>
              </a:ext>
            </a:extLst>
          </p:cNvPr>
          <p:cNvSpPr/>
          <p:nvPr/>
        </p:nvSpPr>
        <p:spPr>
          <a:xfrm rot="8030214">
            <a:off x="6963429" y="1959115"/>
            <a:ext cx="924735" cy="804561"/>
          </a:xfrm>
          <a:prstGeom prst="arc">
            <a:avLst>
              <a:gd name="adj1" fmla="val 1678996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31B8688-4D77-CF4C-AB0F-F18F75B6BA8E}"/>
              </a:ext>
            </a:extLst>
          </p:cNvPr>
          <p:cNvSpPr/>
          <p:nvPr/>
        </p:nvSpPr>
        <p:spPr>
          <a:xfrm rot="6175281">
            <a:off x="7573909" y="2376194"/>
            <a:ext cx="174431" cy="452196"/>
          </a:xfrm>
          <a:prstGeom prst="arc">
            <a:avLst>
              <a:gd name="adj1" fmla="val 1241856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024F5-88F3-3D99-3E81-4AC8CC6BCA70}"/>
              </a:ext>
            </a:extLst>
          </p:cNvPr>
          <p:cNvSpPr txBox="1"/>
          <p:nvPr/>
        </p:nvSpPr>
        <p:spPr>
          <a:xfrm>
            <a:off x="7096689" y="2760943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D0176-1DD2-0E47-996B-5703321600DD}"/>
              </a:ext>
            </a:extLst>
          </p:cNvPr>
          <p:cNvSpPr txBox="1"/>
          <p:nvPr/>
        </p:nvSpPr>
        <p:spPr>
          <a:xfrm>
            <a:off x="7827424" y="2549240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AC397-04AD-11D1-6C79-B3E0AAEACA05}"/>
              </a:ext>
            </a:extLst>
          </p:cNvPr>
          <p:cNvSpPr txBox="1"/>
          <p:nvPr/>
        </p:nvSpPr>
        <p:spPr>
          <a:xfrm>
            <a:off x="6879772" y="1625807"/>
            <a:ext cx="192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UNIT=50cm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04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80600" y="120272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F38D2-6D1F-D1E0-7E74-37E8A154A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33778"/>
              </p:ext>
            </p:extLst>
          </p:nvPr>
        </p:nvGraphicFramePr>
        <p:xfrm>
          <a:off x="280599" y="2509284"/>
          <a:ext cx="11776722" cy="38698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925574">
                  <a:extLst>
                    <a:ext uri="{9D8B030D-6E8A-4147-A177-3AD203B41FA5}">
                      <a16:colId xmlns:a16="http://schemas.microsoft.com/office/drawing/2014/main" val="1153405783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2410754307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3354809049"/>
                    </a:ext>
                  </a:extLst>
                </a:gridCol>
              </a:tblGrid>
              <a:tr h="360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생성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312946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37047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64219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투명한 적 생성 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90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26743"/>
                  </a:ext>
                </a:extLst>
              </a:tr>
              <a:tr h="83737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70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52294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100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8548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AAF055-A774-BE1B-8DC9-886545AD8E0E}"/>
              </a:ext>
            </a:extLst>
          </p:cNvPr>
          <p:cNvSpPr txBox="1"/>
          <p:nvPr/>
        </p:nvSpPr>
        <p:spPr>
          <a:xfrm>
            <a:off x="482090" y="1972161"/>
            <a:ext cx="19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/>
              <a:t>1wave = 2</a:t>
            </a:r>
            <a:r>
              <a:rPr lang="ko-KR" altLang="en-US" sz="2400" u="sng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8433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915</Words>
  <Application>Microsoft Office PowerPoint</Application>
  <PresentationFormat>와이드스크린</PresentationFormat>
  <Paragraphs>283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KoPubWorld돋움체 Bold</vt:lpstr>
      <vt:lpstr>KoPubWorld돋움체 Light</vt:lpstr>
      <vt:lpstr>굴림</vt:lpstr>
      <vt:lpstr>맑은 고딕</vt:lpstr>
      <vt:lpstr>조선가는고딕</vt:lpstr>
      <vt:lpstr>Arial</vt:lpstr>
      <vt:lpstr>Walbaum Display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도한 김</cp:lastModifiedBy>
  <cp:revision>37</cp:revision>
  <dcterms:created xsi:type="dcterms:W3CDTF">2023-11-09T14:35:01Z</dcterms:created>
  <dcterms:modified xsi:type="dcterms:W3CDTF">2023-12-15T14:45:25Z</dcterms:modified>
</cp:coreProperties>
</file>